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8"/>
  </p:notesMasterIdLst>
  <p:sldIdLst>
    <p:sldId id="256" r:id="rId2"/>
    <p:sldId id="747" r:id="rId3"/>
    <p:sldId id="2487" r:id="rId4"/>
    <p:sldId id="2488" r:id="rId5"/>
    <p:sldId id="2489" r:id="rId6"/>
    <p:sldId id="2471" r:id="rId7"/>
    <p:sldId id="2472" r:id="rId8"/>
    <p:sldId id="2490" r:id="rId9"/>
    <p:sldId id="2491" r:id="rId10"/>
    <p:sldId id="2476" r:id="rId11"/>
    <p:sldId id="2477" r:id="rId12"/>
    <p:sldId id="2479" r:id="rId13"/>
    <p:sldId id="2480" r:id="rId14"/>
    <p:sldId id="2481" r:id="rId15"/>
    <p:sldId id="2482" r:id="rId16"/>
    <p:sldId id="2483" r:id="rId17"/>
    <p:sldId id="2484" r:id="rId18"/>
    <p:sldId id="2541" r:id="rId19"/>
    <p:sldId id="2542" r:id="rId20"/>
    <p:sldId id="2544" r:id="rId21"/>
    <p:sldId id="2546" r:id="rId22"/>
    <p:sldId id="2492" r:id="rId23"/>
    <p:sldId id="2439" r:id="rId24"/>
    <p:sldId id="2547" r:id="rId25"/>
    <p:sldId id="2548" r:id="rId26"/>
    <p:sldId id="2418" r:id="rId27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2487"/>
            <p14:sldId id="2488"/>
            <p14:sldId id="2489"/>
            <p14:sldId id="2471"/>
            <p14:sldId id="2472"/>
            <p14:sldId id="2490"/>
            <p14:sldId id="2491"/>
            <p14:sldId id="2476"/>
            <p14:sldId id="2477"/>
            <p14:sldId id="2479"/>
            <p14:sldId id="2480"/>
            <p14:sldId id="2481"/>
            <p14:sldId id="2482"/>
            <p14:sldId id="2483"/>
            <p14:sldId id="2484"/>
            <p14:sldId id="2541"/>
            <p14:sldId id="2542"/>
            <p14:sldId id="2544"/>
            <p14:sldId id="2546"/>
            <p14:sldId id="2492"/>
            <p14:sldId id="2439"/>
            <p14:sldId id="2547"/>
            <p14:sldId id="2548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D9D9D9"/>
    <a:srgbClr val="BCEBDF"/>
    <a:srgbClr val="CCFFFF"/>
    <a:srgbClr val="EBFFFF"/>
    <a:srgbClr val="0083EF"/>
    <a:srgbClr val="358971"/>
    <a:srgbClr val="339933"/>
    <a:srgbClr val="007E3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3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512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0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(7)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8496944" cy="5040560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생성하기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document.createElement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h1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태그를 생성하고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이를 </a:t>
            </a: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document.body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태그 아래에 추가하는 코드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문서 객체 생성하고 추가하기 소스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76608"/>
              </p:ext>
            </p:extLst>
          </p:nvPr>
        </p:nvGraphicFramePr>
        <p:xfrm>
          <a:off x="2423592" y="2326958"/>
          <a:ext cx="7344816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81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0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문서 객체 생성하기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     const header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document.createElement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생성한 태그 조작하기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header.textContent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문서 객체 동적으로 생성하기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'white’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header.style.backgroundColor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'black’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h1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태그를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body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태그 아래에 추가하기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document.body.appendChild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(header)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09A3CCA-2957-41A1-AC05-A742B8193146}"/>
              </a:ext>
            </a:extLst>
          </p:cNvPr>
          <p:cNvSpPr txBox="1"/>
          <p:nvPr/>
        </p:nvSpPr>
        <p:spPr>
          <a:xfrm>
            <a:off x="7406464" y="2996952"/>
            <a:ext cx="236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h1 </a:t>
            </a:r>
            <a:r>
              <a:rPr lang="ko-KR" altLang="en-US" sz="1400" b="0" dirty="0">
                <a:solidFill>
                  <a:srgbClr val="FF0000"/>
                </a:solidFill>
              </a:rPr>
              <a:t>태그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2ECE65-26A4-4C75-9B65-A7457F730E69}"/>
              </a:ext>
            </a:extLst>
          </p:cNvPr>
          <p:cNvCxnSpPr/>
          <p:nvPr/>
        </p:nvCxnSpPr>
        <p:spPr>
          <a:xfrm>
            <a:off x="6872807" y="315084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2990C9-2242-4881-8665-6C6354A5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07" y="4561117"/>
            <a:ext cx="4114800" cy="1181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57E54-628F-4A4D-8BC8-12D2CF20BFC1}"/>
              </a:ext>
            </a:extLst>
          </p:cNvPr>
          <p:cNvSpPr txBox="1"/>
          <p:nvPr/>
        </p:nvSpPr>
        <p:spPr>
          <a:xfrm>
            <a:off x="7864016" y="571907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createElement.html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25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(9)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이동하기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appendChild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메소드는 문서 객체를 이동할 때도 사용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문서 객체 이동하기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497568"/>
              </p:ext>
            </p:extLst>
          </p:nvPr>
        </p:nvGraphicFramePr>
        <p:xfrm>
          <a:off x="3647728" y="2060848"/>
          <a:ext cx="605781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817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07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문서 객체 읽어들이고 생성하기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divA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('#first')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divB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('#second')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const h1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document.createElement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h1.textContent = '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이동하는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h1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서로 번갈아가면서 실행하는 함수를 구현합니다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toFirst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divA.appendChild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(h1)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setTimeout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toSecond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2000)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    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toSecond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divB.appendChild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(h1)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setTimeout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toFirst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2000)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     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18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toFirst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19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 &lt;/script&gt;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09A3CCA-2957-41A1-AC05-A742B8193146}"/>
              </a:ext>
            </a:extLst>
          </p:cNvPr>
          <p:cNvSpPr txBox="1"/>
          <p:nvPr/>
        </p:nvSpPr>
        <p:spPr>
          <a:xfrm>
            <a:off x="8464123" y="2685437"/>
            <a:ext cx="3680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id </a:t>
            </a:r>
            <a:r>
              <a:rPr lang="ko-KR" altLang="en-US" sz="1400" b="0" dirty="0">
                <a:solidFill>
                  <a:srgbClr val="FF0000"/>
                </a:solidFill>
              </a:rPr>
              <a:t>속성이 </a:t>
            </a:r>
            <a:r>
              <a:rPr lang="en-US" altLang="ko-KR" sz="1400" b="0" dirty="0">
                <a:solidFill>
                  <a:srgbClr val="FF0000"/>
                </a:solidFill>
              </a:rPr>
              <a:t>first</a:t>
            </a:r>
            <a:r>
              <a:rPr lang="ko-KR" altLang="en-US" sz="1400" b="0" dirty="0">
                <a:solidFill>
                  <a:srgbClr val="FF0000"/>
                </a:solidFill>
              </a:rPr>
              <a:t>인 </a:t>
            </a:r>
            <a:r>
              <a:rPr lang="en-US" altLang="ko-KR" sz="1400" b="0" dirty="0">
                <a:solidFill>
                  <a:srgbClr val="FF0000"/>
                </a:solidFill>
              </a:rPr>
              <a:t>div </a:t>
            </a:r>
            <a:r>
              <a:rPr lang="ko-KR" altLang="en-US" sz="1400" b="0" dirty="0">
                <a:solidFill>
                  <a:srgbClr val="FF0000"/>
                </a:solidFill>
              </a:rPr>
              <a:t>태그를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2ECE65-26A4-4C75-9B65-A7457F730E69}"/>
              </a:ext>
            </a:extLst>
          </p:cNvPr>
          <p:cNvCxnSpPr/>
          <p:nvPr/>
        </p:nvCxnSpPr>
        <p:spPr>
          <a:xfrm>
            <a:off x="7978728" y="286858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3C1E05B-9C1A-43A2-A28E-9F308CAC9A0C}"/>
              </a:ext>
            </a:extLst>
          </p:cNvPr>
          <p:cNvSpPr txBox="1"/>
          <p:nvPr/>
        </p:nvSpPr>
        <p:spPr>
          <a:xfrm>
            <a:off x="8770544" y="2930284"/>
            <a:ext cx="3192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id </a:t>
            </a:r>
            <a:r>
              <a:rPr lang="ko-KR" altLang="en-US" sz="1400" b="0" dirty="0">
                <a:solidFill>
                  <a:srgbClr val="FF0000"/>
                </a:solidFill>
              </a:rPr>
              <a:t>속성이 </a:t>
            </a:r>
            <a:r>
              <a:rPr lang="en-US" altLang="ko-KR" sz="1400" b="0" dirty="0">
                <a:solidFill>
                  <a:srgbClr val="FF0000"/>
                </a:solidFill>
              </a:rPr>
              <a:t>second</a:t>
            </a:r>
            <a:r>
              <a:rPr lang="ko-KR" altLang="en-US" sz="1400" b="0" dirty="0">
                <a:solidFill>
                  <a:srgbClr val="FF0000"/>
                </a:solidFill>
              </a:rPr>
              <a:t>인 </a:t>
            </a:r>
            <a:r>
              <a:rPr lang="en-US" altLang="ko-KR" sz="1400" b="0" dirty="0">
                <a:solidFill>
                  <a:srgbClr val="FF0000"/>
                </a:solidFill>
              </a:rPr>
              <a:t>div </a:t>
            </a:r>
            <a:r>
              <a:rPr lang="ko-KR" altLang="en-US" sz="1400" b="0" dirty="0">
                <a:solidFill>
                  <a:srgbClr val="FF0000"/>
                </a:solidFill>
              </a:rPr>
              <a:t>태그를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CCDCB-D66F-454D-9AB2-923A92FE46CB}"/>
              </a:ext>
            </a:extLst>
          </p:cNvPr>
          <p:cNvSpPr txBox="1"/>
          <p:nvPr/>
        </p:nvSpPr>
        <p:spPr>
          <a:xfrm>
            <a:off x="8186674" y="3133486"/>
            <a:ext cx="236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h1 </a:t>
            </a:r>
            <a:r>
              <a:rPr lang="ko-KR" altLang="en-US" sz="1400" b="0" dirty="0">
                <a:solidFill>
                  <a:srgbClr val="FF0000"/>
                </a:solidFill>
              </a:rPr>
              <a:t>태그를 생성</a:t>
            </a:r>
            <a:r>
              <a:rPr lang="en-US" altLang="ko-KR" sz="1400" b="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3EC42-8D74-47A9-8AEF-47409A4992F6}"/>
              </a:ext>
            </a:extLst>
          </p:cNvPr>
          <p:cNvSpPr txBox="1"/>
          <p:nvPr/>
        </p:nvSpPr>
        <p:spPr>
          <a:xfrm>
            <a:off x="7005702" y="4193364"/>
            <a:ext cx="236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h1</a:t>
            </a:r>
            <a:r>
              <a:rPr lang="ko-KR" altLang="en-US" sz="1400" b="0" dirty="0">
                <a:solidFill>
                  <a:srgbClr val="FF0000"/>
                </a:solidFill>
              </a:rPr>
              <a:t>을 </a:t>
            </a:r>
            <a:r>
              <a:rPr lang="en-US" altLang="ko-KR" sz="1400" b="0" dirty="0" err="1">
                <a:solidFill>
                  <a:srgbClr val="FF0000"/>
                </a:solidFill>
              </a:rPr>
              <a:t>divA</a:t>
            </a:r>
            <a:r>
              <a:rPr lang="ko-KR" altLang="en-US" sz="1400" b="0" dirty="0">
                <a:solidFill>
                  <a:srgbClr val="FF0000"/>
                </a:solidFill>
              </a:rPr>
              <a:t>에 추가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5D0089-2C0C-43E4-92AA-F547B7EB83BC}"/>
              </a:ext>
            </a:extLst>
          </p:cNvPr>
          <p:cNvSpPr txBox="1"/>
          <p:nvPr/>
        </p:nvSpPr>
        <p:spPr>
          <a:xfrm>
            <a:off x="7323521" y="4428793"/>
            <a:ext cx="3265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b="0" dirty="0">
                <a:solidFill>
                  <a:srgbClr val="FF0000"/>
                </a:solidFill>
              </a:rPr>
              <a:t>초 뒤에 </a:t>
            </a:r>
            <a:r>
              <a:rPr lang="en-US" altLang="ko-KR" sz="1400" b="0" dirty="0" err="1">
                <a:solidFill>
                  <a:srgbClr val="FF0000"/>
                </a:solidFill>
              </a:rPr>
              <a:t>toSecond</a:t>
            </a:r>
            <a:r>
              <a:rPr lang="en-US" altLang="ko-KR" sz="1400" b="0" dirty="0">
                <a:solidFill>
                  <a:srgbClr val="FF0000"/>
                </a:solidFill>
              </a:rPr>
              <a:t> </a:t>
            </a:r>
            <a:r>
              <a:rPr lang="ko-KR" altLang="en-US" sz="1400" b="0" dirty="0">
                <a:solidFill>
                  <a:srgbClr val="FF0000"/>
                </a:solidFill>
              </a:rPr>
              <a:t>함수를 실행</a:t>
            </a:r>
            <a:r>
              <a:rPr lang="en-US" altLang="ko-KR" sz="1400" b="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B6F82-4540-4962-9965-B50A07C1172F}"/>
              </a:ext>
            </a:extLst>
          </p:cNvPr>
          <p:cNvSpPr txBox="1"/>
          <p:nvPr/>
        </p:nvSpPr>
        <p:spPr>
          <a:xfrm>
            <a:off x="7005702" y="5031519"/>
            <a:ext cx="236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h1</a:t>
            </a:r>
            <a:r>
              <a:rPr lang="ko-KR" altLang="en-US" sz="1400" b="0" dirty="0">
                <a:solidFill>
                  <a:srgbClr val="FF0000"/>
                </a:solidFill>
              </a:rPr>
              <a:t>을 </a:t>
            </a:r>
            <a:r>
              <a:rPr lang="en-US" altLang="ko-KR" sz="1400" b="0" dirty="0" err="1">
                <a:solidFill>
                  <a:srgbClr val="FF0000"/>
                </a:solidFill>
              </a:rPr>
              <a:t>divB</a:t>
            </a:r>
            <a:r>
              <a:rPr lang="ko-KR" altLang="en-US" sz="1400" b="0" dirty="0">
                <a:solidFill>
                  <a:srgbClr val="FF0000"/>
                </a:solidFill>
              </a:rPr>
              <a:t>에 추가</a:t>
            </a:r>
            <a:r>
              <a:rPr lang="en-US" altLang="ko-KR" sz="1400" b="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5036A-D5D3-41F2-991F-834EE361422F}"/>
              </a:ext>
            </a:extLst>
          </p:cNvPr>
          <p:cNvSpPr txBox="1"/>
          <p:nvPr/>
        </p:nvSpPr>
        <p:spPr>
          <a:xfrm>
            <a:off x="7401729" y="5275252"/>
            <a:ext cx="2669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b="0" dirty="0">
                <a:solidFill>
                  <a:srgbClr val="FF0000"/>
                </a:solidFill>
              </a:rPr>
              <a:t>초 뒤에 </a:t>
            </a:r>
            <a:r>
              <a:rPr lang="en-US" altLang="ko-KR" sz="1400" b="0" dirty="0" err="1">
                <a:solidFill>
                  <a:srgbClr val="FF0000"/>
                </a:solidFill>
              </a:rPr>
              <a:t>toFirst</a:t>
            </a:r>
            <a:r>
              <a:rPr lang="en-US" altLang="ko-KR" sz="1400" b="0" dirty="0">
                <a:solidFill>
                  <a:srgbClr val="FF0000"/>
                </a:solidFill>
              </a:rPr>
              <a:t> </a:t>
            </a:r>
            <a:r>
              <a:rPr lang="ko-KR" altLang="en-US" sz="1400" b="0" dirty="0">
                <a:solidFill>
                  <a:srgbClr val="FF0000"/>
                </a:solidFill>
              </a:rPr>
              <a:t>함수를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9B37AF-E4F7-4883-8978-78FBCE749C3B}"/>
              </a:ext>
            </a:extLst>
          </p:cNvPr>
          <p:cNvCxnSpPr/>
          <p:nvPr/>
        </p:nvCxnSpPr>
        <p:spPr>
          <a:xfrm>
            <a:off x="6777102" y="542914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4D31A7-D1ED-4B79-B1DD-2278B6B3F3C2}"/>
              </a:ext>
            </a:extLst>
          </p:cNvPr>
          <p:cNvCxnSpPr/>
          <p:nvPr/>
        </p:nvCxnSpPr>
        <p:spPr>
          <a:xfrm>
            <a:off x="6432390" y="519992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29CE7-3B40-45BD-8CD4-DEAE44F8B5C5}"/>
              </a:ext>
            </a:extLst>
          </p:cNvPr>
          <p:cNvCxnSpPr/>
          <p:nvPr/>
        </p:nvCxnSpPr>
        <p:spPr>
          <a:xfrm>
            <a:off x="6889590" y="459365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98EC3D-A7EA-4DE5-BDEF-6271994FABF5}"/>
              </a:ext>
            </a:extLst>
          </p:cNvPr>
          <p:cNvCxnSpPr/>
          <p:nvPr/>
        </p:nvCxnSpPr>
        <p:spPr>
          <a:xfrm>
            <a:off x="6432390" y="4369062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B11F07-0942-471C-8931-8A2FFABBBDED}"/>
              </a:ext>
            </a:extLst>
          </p:cNvPr>
          <p:cNvCxnSpPr/>
          <p:nvPr/>
        </p:nvCxnSpPr>
        <p:spPr>
          <a:xfrm>
            <a:off x="7729474" y="328737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EA96B2-EBC5-49D2-9276-551F4EE0F08A}"/>
              </a:ext>
            </a:extLst>
          </p:cNvPr>
          <p:cNvCxnSpPr/>
          <p:nvPr/>
        </p:nvCxnSpPr>
        <p:spPr>
          <a:xfrm>
            <a:off x="8235523" y="3084173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8FB282-A789-47DE-9044-4AD04BD3F090}"/>
              </a:ext>
            </a:extLst>
          </p:cNvPr>
          <p:cNvSpPr txBox="1"/>
          <p:nvPr/>
        </p:nvSpPr>
        <p:spPr>
          <a:xfrm>
            <a:off x="7958074" y="6262038"/>
            <a:ext cx="28776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▶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다음 쪽에 코드 이어짐</a:t>
            </a:r>
          </a:p>
        </p:txBody>
      </p:sp>
    </p:spTree>
    <p:extLst>
      <p:ext uri="{BB962C8B-B14F-4D97-AF65-F5344CB8AC3E}">
        <p14:creationId xmlns:p14="http://schemas.microsoft.com/office/powerpoint/2010/main" val="375855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(9)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이동하기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appendChild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메소드는 문서 객체를 이동할 때도 사용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문서 객체 이동하기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소스 코드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7-1-9.html)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652087"/>
              </p:ext>
            </p:extLst>
          </p:nvPr>
        </p:nvGraphicFramePr>
        <p:xfrm>
          <a:off x="2135560" y="2611576"/>
          <a:ext cx="6057817" cy="2287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7817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2287745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21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22   &lt;div id="first"&gt;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23     &lt;h1&gt;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첫 번째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div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태그 내부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24   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25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26 &lt;div id="second"&gt;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27     &lt;h1&gt;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두 번째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div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태그 내부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28   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29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8FB282-A789-47DE-9044-4AD04BD3F090}"/>
              </a:ext>
            </a:extLst>
          </p:cNvPr>
          <p:cNvSpPr txBox="1"/>
          <p:nvPr/>
        </p:nvSpPr>
        <p:spPr>
          <a:xfrm>
            <a:off x="2036145" y="2305748"/>
            <a:ext cx="1735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◀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앞쪽에 이어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C60E2-3009-4A2E-A43B-99AC9C5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67" y="2205437"/>
            <a:ext cx="2497731" cy="3100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FDB79-114A-4A23-B320-934813A1E31B}"/>
              </a:ext>
            </a:extLst>
          </p:cNvPr>
          <p:cNvSpPr txBox="1"/>
          <p:nvPr/>
        </p:nvSpPr>
        <p:spPr>
          <a:xfrm>
            <a:off x="7680176" y="540378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appendChild.html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6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(10)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1196752"/>
            <a:ext cx="9073008" cy="5040560"/>
          </a:xfrm>
        </p:spPr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제거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removeChild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문서 객체를 제거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ts val="2400"/>
              </a:lnSpc>
            </a:pP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appendChild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메소드 등으로 부모 객체와 이미 연결이 완료된 문서 객체의 경우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parentNode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속성으로 부모 객체에 접근할 수 있으므로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일반적으로 어떤 문서 객체를 제거할 때는 다음과 같은 형태의 코드를 사용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92948"/>
              </p:ext>
            </p:extLst>
          </p:nvPr>
        </p:nvGraphicFramePr>
        <p:xfrm>
          <a:off x="2927647" y="2132856"/>
          <a:ext cx="386861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861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부모 객체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removeChild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자식 객체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70F1E437-2729-417D-A089-528F2B646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34448"/>
              </p:ext>
            </p:extLst>
          </p:nvPr>
        </p:nvGraphicFramePr>
        <p:xfrm>
          <a:off x="2927648" y="4293096"/>
          <a:ext cx="518457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57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문서 객체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parentNode.removeChild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문서 객체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64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(10)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제거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특정 개체를 간단하게 실행하고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초 후에 화면에서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h1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태그를 제거하는 코드 만들기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문서 객체 제거하기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소스 코드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7-1-10.html)</a:t>
            </a: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63026"/>
              </p:ext>
            </p:extLst>
          </p:nvPr>
        </p:nvGraphicFramePr>
        <p:xfrm>
          <a:off x="2639616" y="2349307"/>
          <a:ext cx="72008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0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setTimeout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       const h1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   </a:t>
                      </a:r>
                      <a:r>
                        <a:rPr lang="en-US" altLang="ko-KR" sz="1400" b="0" dirty="0" err="1">
                          <a:solidFill>
                            <a:srgbClr val="FF0000"/>
                          </a:solidFill>
                        </a:rPr>
                        <a:t>document.body.removeChild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(h1)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}, 3000)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  })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  &lt;h1&gt;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제거 대상 문서 객체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8D2DA6-8EFF-4565-A054-4ED05C25A4CB}"/>
              </a:ext>
            </a:extLst>
          </p:cNvPr>
          <p:cNvSpPr txBox="1"/>
          <p:nvPr/>
        </p:nvSpPr>
        <p:spPr>
          <a:xfrm>
            <a:off x="6589423" y="3275111"/>
            <a:ext cx="4259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h1 </a:t>
            </a:r>
            <a:r>
              <a:rPr lang="ko-KR" altLang="en-US" sz="1400" dirty="0">
                <a:solidFill>
                  <a:srgbClr val="FF0000"/>
                </a:solidFill>
              </a:rPr>
              <a:t>태그의 부모 객체 </a:t>
            </a:r>
            <a:r>
              <a:rPr lang="en-US" altLang="ko-KR" sz="1400" dirty="0">
                <a:solidFill>
                  <a:srgbClr val="FF0000"/>
                </a:solidFill>
              </a:rPr>
              <a:t>body </a:t>
            </a:r>
            <a:r>
              <a:rPr lang="ko-KR" altLang="en-US" sz="1400" dirty="0">
                <a:solidFill>
                  <a:srgbClr val="FF0000"/>
                </a:solidFill>
              </a:rPr>
              <a:t>태그에 접근하여 제거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283723-E413-44E8-92A3-3A609686DC66}"/>
              </a:ext>
            </a:extLst>
          </p:cNvPr>
          <p:cNvCxnSpPr>
            <a:cxnSpLocks/>
          </p:cNvCxnSpPr>
          <p:nvPr/>
        </p:nvCxnSpPr>
        <p:spPr>
          <a:xfrm flipV="1">
            <a:off x="6039267" y="3420783"/>
            <a:ext cx="590550" cy="17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F3FFF-7746-48DA-B7C0-A46A7EB0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68" y="4149976"/>
            <a:ext cx="2581275" cy="1304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A2AFA-EB2B-42A8-B3B8-9EE0C2DB4A28}"/>
              </a:ext>
            </a:extLst>
          </p:cNvPr>
          <p:cNvSpPr txBox="1"/>
          <p:nvPr/>
        </p:nvSpPr>
        <p:spPr>
          <a:xfrm>
            <a:off x="7104112" y="564114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removeChild.html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73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10153128" cy="5616624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이벤트 설정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addEventListener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이벤트 연결하기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31585"/>
              </p:ext>
            </p:extLst>
          </p:nvPr>
        </p:nvGraphicFramePr>
        <p:xfrm>
          <a:off x="2746266" y="1786921"/>
          <a:ext cx="4896544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6544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문서 객체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addEventListener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이벤트 이름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콜백 함수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67D52D-5824-4AEC-B87B-1D9846570003}"/>
              </a:ext>
            </a:extLst>
          </p:cNvPr>
          <p:cNvCxnSpPr/>
          <p:nvPr/>
        </p:nvCxnSpPr>
        <p:spPr>
          <a:xfrm>
            <a:off x="7685860" y="1949380"/>
            <a:ext cx="650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6CBFCDD-4FEF-41DA-A938-6ABFB9FAEC74}"/>
              </a:ext>
            </a:extLst>
          </p:cNvPr>
          <p:cNvSpPr txBox="1"/>
          <p:nvPr/>
        </p:nvSpPr>
        <p:spPr>
          <a:xfrm>
            <a:off x="8354078" y="1795491"/>
            <a:ext cx="2988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이벤트 리스너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이벤트 핸들러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98B09808-2DF0-48C9-9B9F-264BE5EC8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24418"/>
              </p:ext>
            </p:extLst>
          </p:nvPr>
        </p:nvGraphicFramePr>
        <p:xfrm>
          <a:off x="2854899" y="2564904"/>
          <a:ext cx="5319392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39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03     let counter = 0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04     const h1 =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06     h1.addEventListener('click', (event) =&gt; { 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07       counter++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08       h1.textContent = `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클릭 횟수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${counter}`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09     })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10   })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11 &lt;/script&gt;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12 &lt;style&gt;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13   h1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14    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/* 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클릭을 여러 번 했을 때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15     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글자가 선택되는 것을 막기 위한 스타일 *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16     user-select: none;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17   }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18 &lt;/style&gt;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19 &lt;body&gt;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20   &lt;h1&gt;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클릭 횟수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0&lt;/h1&gt;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21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C987579-68C0-4824-8972-2BD84CDE5B9B}"/>
              </a:ext>
            </a:extLst>
          </p:cNvPr>
          <p:cNvSpPr txBox="1"/>
          <p:nvPr/>
        </p:nvSpPr>
        <p:spPr>
          <a:xfrm>
            <a:off x="6730441" y="3155060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h1 </a:t>
            </a:r>
            <a:r>
              <a:rPr lang="ko-KR" altLang="en-US" sz="1400" dirty="0">
                <a:solidFill>
                  <a:srgbClr val="FF0000"/>
                </a:solidFill>
              </a:rPr>
              <a:t>태그에 이벤트가 발생할 때 실행할 함수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1A2A1F-CCA6-4E62-A5AD-2C385A03E99D}"/>
              </a:ext>
            </a:extLst>
          </p:cNvPr>
          <p:cNvCxnSpPr/>
          <p:nvPr/>
        </p:nvCxnSpPr>
        <p:spPr>
          <a:xfrm>
            <a:off x="6348950" y="3291707"/>
            <a:ext cx="269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0D5116-B9BE-4D5C-A89A-3C7FE6A7CA71}"/>
              </a:ext>
            </a:extLst>
          </p:cNvPr>
          <p:cNvGrpSpPr/>
          <p:nvPr/>
        </p:nvGrpSpPr>
        <p:grpSpPr>
          <a:xfrm>
            <a:off x="6744072" y="3945305"/>
            <a:ext cx="3610341" cy="1360040"/>
            <a:chOff x="6594232" y="4234122"/>
            <a:chExt cx="3944447" cy="14859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E3FB5B-A1BD-4123-B382-5A3126AF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8704" y="4234122"/>
              <a:ext cx="3609975" cy="14859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7BB096-666E-417F-A8EB-7B1644289D89}"/>
                </a:ext>
              </a:extLst>
            </p:cNvPr>
            <p:cNvSpPr/>
            <p:nvPr/>
          </p:nvSpPr>
          <p:spPr>
            <a:xfrm>
              <a:off x="7018020" y="5239583"/>
              <a:ext cx="162306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94FD17-AB22-4D4F-9DCD-2C380276A438}"/>
                </a:ext>
              </a:extLst>
            </p:cNvPr>
            <p:cNvSpPr/>
            <p:nvPr/>
          </p:nvSpPr>
          <p:spPr>
            <a:xfrm>
              <a:off x="6594232" y="5336075"/>
              <a:ext cx="39715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43601F-7B41-4577-BD13-94AF6E217895}"/>
              </a:ext>
            </a:extLst>
          </p:cNvPr>
          <p:cNvSpPr txBox="1"/>
          <p:nvPr/>
        </p:nvSpPr>
        <p:spPr>
          <a:xfrm>
            <a:off x="7292793" y="5430049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클릭할 때마다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클릭 횟수를 출력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5F30E1-8AB5-4EC8-90C7-34D28AE53197}"/>
              </a:ext>
            </a:extLst>
          </p:cNvPr>
          <p:cNvCxnSpPr/>
          <p:nvPr/>
        </p:nvCxnSpPr>
        <p:spPr>
          <a:xfrm>
            <a:off x="7245946" y="4953919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DDDED7-1336-40A6-B7B5-B23B76D1EF10}"/>
              </a:ext>
            </a:extLst>
          </p:cNvPr>
          <p:cNvCxnSpPr/>
          <p:nvPr/>
        </p:nvCxnSpPr>
        <p:spPr>
          <a:xfrm>
            <a:off x="7931746" y="4953919"/>
            <a:ext cx="0" cy="49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52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이벤트 설정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removeEventListener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이벤트 연결 제거하기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889BFDAA-FB43-4B3F-A643-E9E747BCF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834577"/>
              </p:ext>
            </p:extLst>
          </p:nvPr>
        </p:nvGraphicFramePr>
        <p:xfrm>
          <a:off x="5402673" y="1374483"/>
          <a:ext cx="508581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81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문서 객체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removeEventListener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이벤트 이름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</a:rPr>
                        <a:t>이벤트 리스너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98B09808-2DF0-48C9-9B9F-264BE5EC8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00448"/>
              </p:ext>
            </p:extLst>
          </p:nvPr>
        </p:nvGraphicFramePr>
        <p:xfrm>
          <a:off x="3575720" y="2449408"/>
          <a:ext cx="5319392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39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03     let counter = 0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04     let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isConnect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false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06     const h1 =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07     const p =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('p')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08     const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connectButton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('#connect')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09     const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disconnectButton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('#disconnect')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11     const listener = (event) =&gt;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12     h1.textContent = `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클릭 횟수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${counter++}`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13     }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15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connectButton.addEventListener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('click', () =&gt;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16     if 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isConnect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=== false)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17       h1.addEventListener('click', listener)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18    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p.textContent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'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이벤트 연결 상태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연결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19    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isConnect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true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20     }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21   })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C987579-68C0-4824-8972-2BD84CDE5B9B}"/>
              </a:ext>
            </a:extLst>
          </p:cNvPr>
          <p:cNvSpPr txBox="1"/>
          <p:nvPr/>
        </p:nvSpPr>
        <p:spPr>
          <a:xfrm>
            <a:off x="8250343" y="4294459"/>
            <a:ext cx="347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이벤트를 제거하려면 이벤트 리스너를 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변수 또는 상수로 가지고 있어야 함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1A2A1F-CCA6-4E62-A5AD-2C385A03E99D}"/>
              </a:ext>
            </a:extLst>
          </p:cNvPr>
          <p:cNvCxnSpPr/>
          <p:nvPr/>
        </p:nvCxnSpPr>
        <p:spPr>
          <a:xfrm>
            <a:off x="7980712" y="4578132"/>
            <a:ext cx="269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4193812-6412-4587-AEF7-632202AF9897}"/>
              </a:ext>
            </a:extLst>
          </p:cNvPr>
          <p:cNvSpPr txBox="1"/>
          <p:nvPr/>
        </p:nvSpPr>
        <p:spPr>
          <a:xfrm>
            <a:off x="7456275" y="6237555"/>
            <a:ext cx="28776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▶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다음 쪽에 코드 이어짐</a:t>
            </a:r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C8DD45CB-1193-438B-B942-30D12C52693C}"/>
              </a:ext>
            </a:extLst>
          </p:cNvPr>
          <p:cNvSpPr/>
          <p:nvPr/>
        </p:nvSpPr>
        <p:spPr>
          <a:xfrm>
            <a:off x="7781419" y="4415368"/>
            <a:ext cx="199293" cy="326155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91724-DBFB-473E-864E-94B6C21066B1}"/>
              </a:ext>
            </a:extLst>
          </p:cNvPr>
          <p:cNvSpPr txBox="1"/>
          <p:nvPr/>
        </p:nvSpPr>
        <p:spPr>
          <a:xfrm>
            <a:off x="6187654" y="2039323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removeEventListener.html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2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이벤트 설정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하기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이어서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98B09808-2DF0-48C9-9B9F-264BE5EC8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029087"/>
              </p:ext>
            </p:extLst>
          </p:nvPr>
        </p:nvGraphicFramePr>
        <p:xfrm>
          <a:off x="2130844" y="1579592"/>
          <a:ext cx="531939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39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4233731">
                <a:tc>
                  <a:txBody>
                    <a:bodyPr/>
                    <a:lstStyle/>
                    <a:p>
                      <a:pPr latinLnBrk="1"/>
                      <a:endParaRPr lang="en-US" altLang="ko-KR" sz="12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22  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disconnectButton.addEventListener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('click', () =&gt;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23       if (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isConnect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=== true)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24         h1.removeEventListener('click', listener)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25      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p.textContent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'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이벤트 연결 상태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해제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’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26         </a:t>
                      </a:r>
                      <a:r>
                        <a:rPr lang="en-US" altLang="ko-KR" sz="1200" b="0" dirty="0" err="1">
                          <a:solidFill>
                            <a:sysClr val="windowText" lastClr="000000"/>
                          </a:solidFill>
                        </a:rPr>
                        <a:t>isConnect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 = false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27       }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28     })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29   })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30 &lt;/script&gt;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31 &lt;style&gt;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32   h1 {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33     /*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클릭을 여러 번 했을 때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34         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글자가 선택되는 것을 막기 위한 스타일 *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35      user-select: none;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36   }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37 &lt;/style&gt;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38 &lt;body&gt;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39   &lt;h1&gt;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클릭 횟수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0&lt;/h1&gt;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40   &lt;button id="connect"&gt;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이벤트 연결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&lt;/button&gt;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41   &lt;button id="disconnect"&gt;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이벤트 제거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&lt;/button&gt;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42   &lt;p&gt;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이벤트 연결 상태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해제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&lt;/p&gt;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43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1A2A1F-CCA6-4E62-A5AD-2C385A03E99D}"/>
              </a:ext>
            </a:extLst>
          </p:cNvPr>
          <p:cNvCxnSpPr/>
          <p:nvPr/>
        </p:nvCxnSpPr>
        <p:spPr>
          <a:xfrm>
            <a:off x="5684568" y="2289477"/>
            <a:ext cx="2696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0218BD-8D6E-4B2D-B802-31BB97A6BF74}"/>
              </a:ext>
            </a:extLst>
          </p:cNvPr>
          <p:cNvSpPr txBox="1"/>
          <p:nvPr/>
        </p:nvSpPr>
        <p:spPr>
          <a:xfrm>
            <a:off x="6181078" y="1184138"/>
            <a:ext cx="1735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◀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앞쪽에 이어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DB5E59-D503-4A30-BB4F-8495F0D662D2}"/>
              </a:ext>
            </a:extLst>
          </p:cNvPr>
          <p:cNvSpPr txBox="1"/>
          <p:nvPr/>
        </p:nvSpPr>
        <p:spPr>
          <a:xfrm>
            <a:off x="5921069" y="2135589"/>
            <a:ext cx="3516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해제할 때 이벤트 리스너를 사용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180F7-A739-4C94-B320-C0938CA0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648" y="3590749"/>
            <a:ext cx="3248610" cy="1823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F1D813-C017-4D17-931E-5ED355F50CCF}"/>
              </a:ext>
            </a:extLst>
          </p:cNvPr>
          <p:cNvSpPr txBox="1"/>
          <p:nvPr/>
        </p:nvSpPr>
        <p:spPr>
          <a:xfrm>
            <a:off x="7412993" y="4102374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클릭 횟수</a:t>
            </a:r>
            <a:r>
              <a:rPr lang="en-US" altLang="ko-KR" sz="2000" b="1" dirty="0">
                <a:latin typeface="+mn-ea"/>
              </a:rPr>
              <a:t>: 5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963B0-9E83-431B-8A68-0A47BB070FF6}"/>
              </a:ext>
            </a:extLst>
          </p:cNvPr>
          <p:cNvSpPr txBox="1"/>
          <p:nvPr/>
        </p:nvSpPr>
        <p:spPr>
          <a:xfrm>
            <a:off x="6112279" y="2979525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클릭 시 연결 상태는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</a:rPr>
              <a:t>연결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로 나옴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ACBEC-C38C-4755-AA69-3DBBE11F62A0}"/>
              </a:ext>
            </a:extLst>
          </p:cNvPr>
          <p:cNvSpPr txBox="1"/>
          <p:nvPr/>
        </p:nvSpPr>
        <p:spPr>
          <a:xfrm>
            <a:off x="8830953" y="2979525"/>
            <a:ext cx="1741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클릭 시 연결 상태는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'</a:t>
            </a:r>
            <a:r>
              <a:rPr lang="ko-KR" altLang="en-US" sz="1400" dirty="0">
                <a:solidFill>
                  <a:srgbClr val="FF0000"/>
                </a:solidFill>
              </a:rPr>
              <a:t>해제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로 나옴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1FA2B-5BC5-4029-A08E-A937A1147A09}"/>
              </a:ext>
            </a:extLst>
          </p:cNvPr>
          <p:cNvSpPr txBox="1"/>
          <p:nvPr/>
        </p:nvSpPr>
        <p:spPr>
          <a:xfrm>
            <a:off x="7408560" y="5507741"/>
            <a:ext cx="260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이벤트 연결 상태에서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클릭하면 클릭 횟수를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F9158-1537-4E03-9065-A1395FEAA6D3}"/>
              </a:ext>
            </a:extLst>
          </p:cNvPr>
          <p:cNvSpPr txBox="1"/>
          <p:nvPr/>
        </p:nvSpPr>
        <p:spPr>
          <a:xfrm>
            <a:off x="7355850" y="4504173"/>
            <a:ext cx="1904266" cy="184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ko-KR" altLang="en-US" sz="1200" b="0" i="0" u="none" strike="noStrike" baseline="0" dirty="0">
                <a:solidFill>
                  <a:srgbClr val="FF0000"/>
                </a:solidFill>
                <a:latin typeface="PCSJUS+RixVeryGoodPM"/>
              </a:rPr>
              <a:t>이벤트 연결     이벤트 제거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EFD29AF-52F5-4C97-8F18-271FE76C826A}"/>
              </a:ext>
            </a:extLst>
          </p:cNvPr>
          <p:cNvCxnSpPr>
            <a:stCxn id="21" idx="1"/>
            <a:endCxn id="14" idx="2"/>
          </p:cNvCxnSpPr>
          <p:nvPr/>
        </p:nvCxnSpPr>
        <p:spPr>
          <a:xfrm rot="10800000">
            <a:off x="6982870" y="3502746"/>
            <a:ext cx="372980" cy="10937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5A3A9C-865E-442D-B077-36B3FD110DD3}"/>
              </a:ext>
            </a:extLst>
          </p:cNvPr>
          <p:cNvCxnSpPr>
            <a:stCxn id="21" idx="3"/>
            <a:endCxn id="18" idx="2"/>
          </p:cNvCxnSpPr>
          <p:nvPr/>
        </p:nvCxnSpPr>
        <p:spPr>
          <a:xfrm flipV="1">
            <a:off x="9260116" y="3502745"/>
            <a:ext cx="441428" cy="10937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D53ACE-972B-40BB-BD28-BFD9174D95BB}"/>
              </a:ext>
            </a:extLst>
          </p:cNvPr>
          <p:cNvCxnSpPr/>
          <p:nvPr/>
        </p:nvCxnSpPr>
        <p:spPr>
          <a:xfrm>
            <a:off x="7490590" y="4464384"/>
            <a:ext cx="12201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1CC443-24A1-4FB3-94F9-A9391C3720AF}"/>
              </a:ext>
            </a:extLst>
          </p:cNvPr>
          <p:cNvCxnSpPr>
            <a:cxnSpLocks/>
          </p:cNvCxnSpPr>
          <p:nvPr/>
        </p:nvCxnSpPr>
        <p:spPr>
          <a:xfrm>
            <a:off x="8321033" y="4464384"/>
            <a:ext cx="0" cy="101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BD0D2E-9810-45B6-9499-D09EA44234B5}"/>
              </a:ext>
            </a:extLst>
          </p:cNvPr>
          <p:cNvSpPr txBox="1"/>
          <p:nvPr/>
        </p:nvSpPr>
        <p:spPr>
          <a:xfrm>
            <a:off x="7111686" y="4776109"/>
            <a:ext cx="228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이벤트 연결 상태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: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 해제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3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활용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073008" cy="504056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이벤트 모델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표준 이벤트 모델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addEventListener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()</a:t>
            </a: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고전 이벤트 모델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문서 객체가 갖고 있는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on◯◯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으로 시작하는 속성에 함수를 할당해서 이벤트를 연결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인라인 이벤트 모델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: on◯◯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으로 시작하는 속성을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HTML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요소에 직접 넣어서 이벤트를 연결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98B09808-2DF0-48C9-9B9F-264BE5EC8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856829"/>
              </p:ext>
            </p:extLst>
          </p:nvPr>
        </p:nvGraphicFramePr>
        <p:xfrm>
          <a:off x="2927648" y="1907684"/>
          <a:ext cx="752432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32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20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document.body.addEventListener</a:t>
                      </a:r>
                      <a:r>
                        <a:rPr lang="en-US" altLang="ko-KR" sz="20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20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keyup</a:t>
                      </a:r>
                      <a:r>
                        <a:rPr lang="en-US" altLang="ko-KR" sz="20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', () =&gt; {         }) </a:t>
                      </a:r>
                      <a:endParaRPr lang="en-US" altLang="ko-KR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7953776-FE79-42AE-B09C-0A8EEF3C6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67621"/>
              </p:ext>
            </p:extLst>
          </p:nvPr>
        </p:nvGraphicFramePr>
        <p:xfrm>
          <a:off x="2927648" y="3230880"/>
          <a:ext cx="626469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0" lang="en-US" altLang="ko-KR" sz="20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document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20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body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20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onkeyup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20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 (event) =&gt; {          }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C29932B2-C4F2-4926-9646-4940ECA04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757422"/>
              </p:ext>
            </p:extLst>
          </p:nvPr>
        </p:nvGraphicFramePr>
        <p:xfrm>
          <a:off x="3853888" y="4350129"/>
          <a:ext cx="567184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848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&lt;script&gt;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const listener = (event) =&gt; {</a:t>
                      </a:r>
                    </a:p>
                    <a:p>
                      <a:endParaRPr lang="en-US" altLang="ko-KR" sz="1800" b="0" i="0" u="none" strike="noStrike" kern="1200" baseline="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  }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&lt;/script&gt;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&lt;body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onkeyup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="listener(event)"&gt;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  <a:endParaRPr lang="en-US" altLang="ko-KR" sz="12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359150" y="397596"/>
            <a:ext cx="10152062" cy="504031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키보드 이벤트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3620EC-9FD3-49C9-B6FF-14E91BC57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789742"/>
              </p:ext>
            </p:extLst>
          </p:nvPr>
        </p:nvGraphicFramePr>
        <p:xfrm>
          <a:off x="1901281" y="908966"/>
          <a:ext cx="9067800" cy="1296144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1825983598"/>
                    </a:ext>
                  </a:extLst>
                </a:gridCol>
                <a:gridCol w="6794500">
                  <a:extLst>
                    <a:ext uri="{9D8B030D-6E8A-4147-A177-3AD203B41FA5}">
                      <a16:colId xmlns:a16="http://schemas.microsoft.com/office/drawing/2014/main" val="3118101913"/>
                    </a:ext>
                  </a:extLst>
                </a:gridCol>
              </a:tblGrid>
              <a:tr h="2534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441224"/>
                  </a:ext>
                </a:extLst>
              </a:tr>
              <a:tr h="253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keydown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키가 눌릴 때 실행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키보드를 꾹 누르고 있을 때도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입력될 때도 실행됨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274265"/>
                  </a:ext>
                </a:extLst>
              </a:tr>
              <a:tr h="5358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keypress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키가 입력되었을 때 실행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하지만 웹 브라우저에 따라서 아시아권의 </a:t>
                      </a:r>
                      <a:b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일본어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제대로 처리하지 못하는 문제가 있음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986202"/>
                  </a:ext>
                </a:extLst>
              </a:tr>
              <a:tr h="2534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keyup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키보드에서 키가 떨어질 때 실행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669445"/>
                  </a:ext>
                </a:extLst>
              </a:tr>
            </a:tbl>
          </a:graphicData>
        </a:graphic>
      </p:graphicFrame>
      <p:pic>
        <p:nvPicPr>
          <p:cNvPr id="8" name="Picture 12">
            <a:extLst>
              <a:ext uri="{FF2B5EF4-FFF2-40B4-BE49-F238E27FC236}">
                <a16:creationId xmlns:a16="http://schemas.microsoft.com/office/drawing/2014/main" id="{7B5D1515-8D53-459F-870E-EFBAEBAD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16" y="4252613"/>
            <a:ext cx="2251668" cy="1480643"/>
          </a:xfrm>
          <a:prstGeom prst="rect">
            <a:avLst/>
          </a:prstGeom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FAAF1E12-E462-4D01-BE72-1B7A1CC41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833327"/>
              </p:ext>
            </p:extLst>
          </p:nvPr>
        </p:nvGraphicFramePr>
        <p:xfrm>
          <a:off x="1775520" y="2420888"/>
          <a:ext cx="7597093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7093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 &lt;script&gt;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document.addEventListener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DOMContentLoaded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() =&gt; {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     const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     const h1 =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('h1')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  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textarea.addEventListener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keyup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(event) =&gt; {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       const length =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textarea.value.length</a:t>
                      </a:r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       h1.textContent = `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글자 수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${length}`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     })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  })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 &lt;/script&gt;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&lt;body&gt;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   &lt;h1&gt;&lt;/h1&gt;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   &lt;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&gt;&lt;/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>
                        <a:spcAft>
                          <a:spcPts val="300"/>
                        </a:spcAft>
                      </a:pP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 &lt;/body&gt;</a:t>
                      </a:r>
                      <a:endParaRPr lang="en-US" altLang="ko-KR" sz="105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3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DOM </a:t>
            </a: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376376" y="2541130"/>
            <a:ext cx="6976208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문서객체 가져오기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글자조작하기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속성조작하기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스타일 조작하기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이벤트 설정하기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이벤트 활용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6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5E5FF7-C95C-4281-B0FD-99A25023AF0E}"/>
              </a:ext>
            </a:extLst>
          </p:cNvPr>
          <p:cNvSpPr txBox="1"/>
          <p:nvPr/>
        </p:nvSpPr>
        <p:spPr>
          <a:xfrm>
            <a:off x="4367808" y="1916832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문서 객체와 이벤트 활용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활용</a:t>
            </a:r>
            <a:r>
              <a:rPr lang="en-US" altLang="ko-KR" sz="2400" dirty="0"/>
              <a:t>(2)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145016" cy="504056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키보드 키 코드 사용하기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code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속성은 입력한 키를 나타내는 문자열이 들어 있고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altKey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ctrlKey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shiftKey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속성은 해당 키를 눌렀는지 불 자료형 값이 들어 있음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184887-FB02-4F4F-848E-AD7C2495FCE5}"/>
              </a:ext>
            </a:extLst>
          </p:cNvPr>
          <p:cNvGraphicFramePr>
            <a:graphicFrameLocks noGrp="1"/>
          </p:cNvGraphicFramePr>
          <p:nvPr/>
        </p:nvGraphicFramePr>
        <p:xfrm>
          <a:off x="2855640" y="1500758"/>
          <a:ext cx="5308600" cy="2000250"/>
        </p:xfrm>
        <a:graphic>
          <a:graphicData uri="http://schemas.openxmlformats.org/drawingml/2006/table">
            <a:tbl>
              <a:tblPr/>
              <a:tblGrid>
                <a:gridCol w="2271941">
                  <a:extLst>
                    <a:ext uri="{9D8B030D-6E8A-4147-A177-3AD203B41FA5}">
                      <a16:colId xmlns:a16="http://schemas.microsoft.com/office/drawing/2014/main" val="2885356629"/>
                    </a:ext>
                  </a:extLst>
                </a:gridCol>
                <a:gridCol w="3036659">
                  <a:extLst>
                    <a:ext uri="{9D8B030D-6E8A-4147-A177-3AD203B41FA5}">
                      <a16:colId xmlns:a16="http://schemas.microsoft.com/office/drawing/2014/main" val="34323494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속성 이름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형태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4422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키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51006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keyCode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키를 나타내는 숫자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5711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altKey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[Alt]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눌렀는지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0556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ctrlKey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[Ctrl] 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눌렀는지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29065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shiftKey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[Shift]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키를 눌렀는지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650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0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활용</a:t>
            </a:r>
            <a:r>
              <a:rPr lang="en-US" altLang="ko-KR" sz="2400" dirty="0"/>
              <a:t>(3)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키보드 키 코드 사용하기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키로 별 움직이기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9927614-3F3B-4094-B392-3A0980421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71579"/>
              </p:ext>
            </p:extLst>
          </p:nvPr>
        </p:nvGraphicFramePr>
        <p:xfrm>
          <a:off x="1524000" y="1686630"/>
          <a:ext cx="7740352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35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 &lt;script&gt;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02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document.addEventListener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DOMContentLoaded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', () =&gt; {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03    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별의 초기 설정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     const star =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('h1')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05  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star.style.position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'absolute'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    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별의 이동을 출력하는 기능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08     let [x, y] = [0, 0]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09     const block = 20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    const print = () =&gt; {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    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star.style.left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`${x * block}px`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       </a:t>
                      </a:r>
                      <a:r>
                        <a:rPr lang="en-US" altLang="ko-KR" sz="14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star.style.top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`${y * block}px`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     }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     print()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     </a:t>
                      </a:r>
                      <a:r>
                        <a:rPr lang="en-US" altLang="ko-KR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400" b="0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별을 이동하는 기능</a:t>
                      </a:r>
                      <a:endParaRPr lang="en-US" altLang="ko-KR" sz="1400" b="0" i="0" u="none" strike="noStrike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     const [left, up, right, down] = [37, 38, 39, 40] 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document.body.addEventListener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keydown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', (event) =&gt; { 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     switch 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event.keyCode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 { 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       case left: </a:t>
                      </a:r>
                    </a:p>
                    <a:p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A88BBC1-975D-44BD-ADE1-28BFA98C3C1E}"/>
              </a:ext>
            </a:extLst>
          </p:cNvPr>
          <p:cNvSpPr txBox="1"/>
          <p:nvPr/>
        </p:nvSpPr>
        <p:spPr>
          <a:xfrm>
            <a:off x="5519936" y="2606467"/>
            <a:ext cx="441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style </a:t>
            </a:r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속성을 조작하여 </a:t>
            </a:r>
            <a:r>
              <a:rPr lang="en-US" altLang="ko-KR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값을 설정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158BC3-7DC4-4638-B414-D325B69634BE}"/>
              </a:ext>
            </a:extLst>
          </p:cNvPr>
          <p:cNvSpPr txBox="1"/>
          <p:nvPr/>
        </p:nvSpPr>
        <p:spPr>
          <a:xfrm>
            <a:off x="5859903" y="6156953"/>
            <a:ext cx="28776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▶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다음 쪽에 코드 이어짐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A5785-6CAF-4E97-9714-659FAFC8FCD8}"/>
              </a:ext>
            </a:extLst>
          </p:cNvPr>
          <p:cNvCxnSpPr/>
          <p:nvPr/>
        </p:nvCxnSpPr>
        <p:spPr>
          <a:xfrm>
            <a:off x="4670858" y="2760356"/>
            <a:ext cx="597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781BD-9125-4560-BC02-16C83F64B08F}"/>
              </a:ext>
            </a:extLst>
          </p:cNvPr>
          <p:cNvSpPr txBox="1"/>
          <p:nvPr/>
        </p:nvSpPr>
        <p:spPr>
          <a:xfrm>
            <a:off x="6822091" y="5104609"/>
            <a:ext cx="4411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방향키 </a:t>
            </a:r>
            <a:r>
              <a:rPr lang="en-US" altLang="ko-KR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keycode(</a:t>
            </a:r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키코드</a:t>
            </a:r>
            <a:r>
              <a:rPr lang="en-US" altLang="ko-KR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를  쉽게 사용할 수 있게 변수를 사용해서 이름을 붙임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2B2B8-52B4-4530-8CDC-2CCE88D6C636}"/>
              </a:ext>
            </a:extLst>
          </p:cNvPr>
          <p:cNvSpPr txBox="1"/>
          <p:nvPr/>
        </p:nvSpPr>
        <p:spPr>
          <a:xfrm>
            <a:off x="6441332" y="5696434"/>
            <a:ext cx="4411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키보드가 눌릴 때 실행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37C5158-6DF9-453D-BC4B-C2A2C39FF9AA}"/>
              </a:ext>
            </a:extLst>
          </p:cNvPr>
          <p:cNvCxnSpPr>
            <a:cxnSpLocks/>
          </p:cNvCxnSpPr>
          <p:nvPr/>
        </p:nvCxnSpPr>
        <p:spPr>
          <a:xfrm>
            <a:off x="5859903" y="5288029"/>
            <a:ext cx="943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375855-1091-4D64-9A7A-1CE3B7B006F7}"/>
              </a:ext>
            </a:extLst>
          </p:cNvPr>
          <p:cNvCxnSpPr/>
          <p:nvPr/>
        </p:nvCxnSpPr>
        <p:spPr>
          <a:xfrm>
            <a:off x="4893998" y="5601959"/>
            <a:ext cx="80669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3229D3-3A65-440B-B703-8C886D9B67B7}"/>
              </a:ext>
            </a:extLst>
          </p:cNvPr>
          <p:cNvSpPr/>
          <p:nvPr/>
        </p:nvSpPr>
        <p:spPr>
          <a:xfrm>
            <a:off x="5303573" y="5599423"/>
            <a:ext cx="1076325" cy="257175"/>
          </a:xfrm>
          <a:custGeom>
            <a:avLst/>
            <a:gdLst>
              <a:gd name="connsiteX0" fmla="*/ 0 w 1076325"/>
              <a:gd name="connsiteY0" fmla="*/ 0 h 257175"/>
              <a:gd name="connsiteX1" fmla="*/ 0 w 1076325"/>
              <a:gd name="connsiteY1" fmla="*/ 247650 h 257175"/>
              <a:gd name="connsiteX2" fmla="*/ 1076325 w 1076325"/>
              <a:gd name="connsiteY2" fmla="*/ 247650 h 257175"/>
              <a:gd name="connsiteX3" fmla="*/ 1076325 w 1076325"/>
              <a:gd name="connsiteY3" fmla="*/ 257175 h 257175"/>
              <a:gd name="connsiteX4" fmla="*/ 1076325 w 1076325"/>
              <a:gd name="connsiteY4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325" h="257175">
                <a:moveTo>
                  <a:pt x="0" y="0"/>
                </a:moveTo>
                <a:lnTo>
                  <a:pt x="0" y="247650"/>
                </a:lnTo>
                <a:lnTo>
                  <a:pt x="1076325" y="247650"/>
                </a:lnTo>
                <a:lnTo>
                  <a:pt x="1076325" y="257175"/>
                </a:lnTo>
                <a:lnTo>
                  <a:pt x="1076325" y="257175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8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활용</a:t>
            </a:r>
            <a:r>
              <a:rPr lang="en-US" altLang="ko-KR" sz="2400" dirty="0"/>
              <a:t>(3)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키보드 키 코드 사용하기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키로 별 움직이기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9927614-3F3B-4094-B392-3A09804211CD}"/>
              </a:ext>
            </a:extLst>
          </p:cNvPr>
          <p:cNvGraphicFramePr>
            <a:graphicFrameLocks noGrp="1"/>
          </p:cNvGraphicFramePr>
          <p:nvPr/>
        </p:nvGraphicFramePr>
        <p:xfrm>
          <a:off x="2927648" y="1916832"/>
          <a:ext cx="5319392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9392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ko-KR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           x -= 1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           break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         case up: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           y -= 1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           break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         case right: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           x += 1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           break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         case down: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           y += 1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           break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       }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       print()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     })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   })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 &lt;/script&gt;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 &lt;body&gt;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   &lt;h1&gt;★&lt;/h1&gt; </a:t>
                      </a:r>
                    </a:p>
                    <a:p>
                      <a:r>
                        <a:rPr lang="en-US" altLang="ko-KR" sz="1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 &lt;/body&gt; 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D17FDD-70BA-4E8D-9A3D-CCCE419E9C34}"/>
              </a:ext>
            </a:extLst>
          </p:cNvPr>
          <p:cNvSpPr txBox="1"/>
          <p:nvPr/>
        </p:nvSpPr>
        <p:spPr>
          <a:xfrm>
            <a:off x="6960096" y="1524148"/>
            <a:ext cx="17355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◀ </a:t>
            </a:r>
            <a:r>
              <a:rPr lang="en-US" altLang="ko-KR" sz="12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</a:rPr>
              <a:t>앞쪽에 이어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41304-1D1B-4F25-9377-CB268DD4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4220591"/>
            <a:ext cx="23717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45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616" y="44624"/>
            <a:ext cx="5832648" cy="576064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정 리</a:t>
            </a:r>
            <a:r>
              <a:rPr lang="en-US" altLang="ko-KR" dirty="0"/>
              <a:t>]</a:t>
            </a:r>
            <a:endParaRPr lang="x-none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1487488" y="1268760"/>
            <a:ext cx="9361040" cy="499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b="0" i="0" u="none" strike="noStrike" baseline="0" dirty="0">
                <a:latin typeface="YoonV YoonMyungjo100Std_OTF"/>
              </a:rPr>
              <a:t>    6</a:t>
            </a:r>
            <a:r>
              <a:rPr lang="ko-KR" altLang="en-US" b="0" i="0" u="none" strike="noStrike" baseline="0" dirty="0">
                <a:latin typeface="YoonV YoonMyungjo100Std_OTF"/>
              </a:rPr>
              <a:t>가지 키워드로 정리하는 핵심 포인트</a:t>
            </a:r>
            <a:endParaRPr lang="en-US" altLang="ko-KR" b="0" i="0" u="none" strike="noStrike" baseline="0" dirty="0">
              <a:latin typeface="YoonV YoonMyungjo100Std_OTF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이벤트는 </a:t>
            </a: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페이지의 모든 문서 객체</a:t>
            </a: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요소</a:t>
            </a: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웹 브라우저가 읽어들였을 때 발생시키는 이벤트</a:t>
            </a:r>
            <a:endParaRPr lang="en-US" altLang="ko-KR" b="1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querySelector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메소드는 문서 객체를 선택할 때 사용하는 메소드</a:t>
            </a:r>
            <a:endParaRPr lang="en-US" altLang="ko-KR" b="1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textContent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속성과 </a:t>
            </a: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innerHTML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속성은 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문서 객체 내부의 글자를 조작할 때 사용하는 속성</a:t>
            </a:r>
            <a:endParaRPr lang="en-US" altLang="ko-KR" b="1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style 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속성은 문서 객체의 스타일을 조작할 때 사용하는 속성</a:t>
            </a:r>
            <a:endParaRPr lang="en-US" altLang="ko-KR" b="1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 리스너</a:t>
            </a: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 핸들러</a:t>
            </a:r>
            <a:r>
              <a:rPr lang="en-US" altLang="ko-KR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b="1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이벤트가 발생할 때 실행하는 함수를 의미</a:t>
            </a:r>
            <a:endParaRPr lang="en-US" altLang="ko-KR" b="1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86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확인 문제</a:t>
            </a:r>
            <a:r>
              <a:rPr lang="en-US" altLang="ko-KR" dirty="0"/>
              <a:t>]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8C89-6792-48B8-A3DC-770CCCA2E9CC}"/>
              </a:ext>
            </a:extLst>
          </p:cNvPr>
          <p:cNvSpPr txBox="1"/>
          <p:nvPr/>
        </p:nvSpPr>
        <p:spPr>
          <a:xfrm>
            <a:off x="1343472" y="1340768"/>
            <a:ext cx="8496944" cy="1583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lvl="1" indent="-355600">
              <a:lnSpc>
                <a:spcPts val="27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중에서 웹 브라우저가 문서 객체를 모두 읽어 들였을 때 실행되는 이벤트는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914400" lvl="2" indent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             ②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2" indent="0">
              <a:lnSpc>
                <a:spcPts val="2700"/>
              </a:lnSpc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ContentLoaded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 ④ Loaded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83AB4A-39DB-4683-A10F-A36BE35ABCCE}"/>
              </a:ext>
            </a:extLst>
          </p:cNvPr>
          <p:cNvSpPr/>
          <p:nvPr/>
        </p:nvSpPr>
        <p:spPr>
          <a:xfrm>
            <a:off x="6011718" y="213285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A5FFE-BCC2-48BF-B893-96841B0AB0C7}"/>
              </a:ext>
            </a:extLst>
          </p:cNvPr>
          <p:cNvSpPr txBox="1"/>
          <p:nvPr/>
        </p:nvSpPr>
        <p:spPr>
          <a:xfrm>
            <a:off x="1343472" y="3501008"/>
            <a:ext cx="9865096" cy="20070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355600" lvl="1" indent="-355600">
              <a:lnSpc>
                <a:spcPts val="2700"/>
              </a:lnSpc>
              <a:spcAft>
                <a:spcPts val="600"/>
              </a:spcAft>
              <a:buFont typeface="+mj-lt"/>
              <a:buAutoNum type="arabicPeriod"/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lvl="2" indent="0">
              <a:lnSpc>
                <a:spcPts val="2700"/>
              </a:lnSpc>
              <a:spcAft>
                <a:spcPts val="600"/>
              </a:spcAft>
              <a:buNone/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</a:lstStyle>
          <a:p>
            <a:pPr lvl="1">
              <a:buNone/>
            </a:pPr>
            <a:r>
              <a:rPr lang="en-US" altLang="ko-KR" dirty="0"/>
              <a:t>2. </a:t>
            </a:r>
            <a:r>
              <a:rPr lang="ko-KR" altLang="en-US" dirty="0"/>
              <a:t>다음과 같은 요소를 </a:t>
            </a:r>
            <a:r>
              <a:rPr lang="en-US" altLang="ko-KR" dirty="0" err="1"/>
              <a:t>querySelector</a:t>
            </a:r>
            <a:r>
              <a:rPr lang="en-US" altLang="ko-KR" dirty="0"/>
              <a:t>() </a:t>
            </a:r>
            <a:r>
              <a:rPr lang="ko-KR" altLang="en-US" dirty="0"/>
              <a:t>메소드로 선택할 때 사용할 수 있는 선택자를 </a:t>
            </a:r>
            <a:r>
              <a:rPr lang="en-US" altLang="ko-KR" dirty="0"/>
              <a:t>2</a:t>
            </a:r>
            <a:r>
              <a:rPr lang="ko-KR" altLang="en-US" dirty="0"/>
              <a:t>개 이상 적어 보기</a:t>
            </a:r>
          </a:p>
          <a:p>
            <a:pPr lvl="2"/>
            <a:r>
              <a:rPr lang="en-US" altLang="ko-KR" dirty="0"/>
              <a:t>① &lt;h1 id="header"&gt;</a:t>
            </a:r>
            <a:r>
              <a:rPr lang="ko-KR" altLang="en-US" dirty="0"/>
              <a:t>제목</a:t>
            </a:r>
            <a:r>
              <a:rPr lang="en-US" altLang="ko-KR" dirty="0"/>
              <a:t>&lt;/h1&gt;		</a:t>
            </a:r>
          </a:p>
          <a:p>
            <a:pPr lvl="2"/>
            <a:r>
              <a:rPr lang="en-US" altLang="ko-KR" dirty="0"/>
              <a:t>② &lt;span class="active"&gt;</a:t>
            </a:r>
            <a:r>
              <a:rPr lang="ko-KR" altLang="en-US" dirty="0"/>
              <a:t>선택</a:t>
            </a:r>
            <a:r>
              <a:rPr lang="en-US" altLang="ko-KR" dirty="0"/>
              <a:t>&lt;/span&gt;</a:t>
            </a:r>
          </a:p>
          <a:p>
            <a:pPr lvl="2"/>
            <a:r>
              <a:rPr lang="en-US" altLang="ko-KR" dirty="0"/>
              <a:t>③&lt;input id="name-input" type="text" name="name"&gt;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5F3E8-CCE6-4B0D-A321-388228151947}"/>
              </a:ext>
            </a:extLst>
          </p:cNvPr>
          <p:cNvSpPr txBox="1"/>
          <p:nvPr/>
        </p:nvSpPr>
        <p:spPr>
          <a:xfrm>
            <a:off x="5807968" y="4283307"/>
            <a:ext cx="2861464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h1, #header, h1#header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3FA21-9E84-4051-82FB-EA15EE3F00A0}"/>
              </a:ext>
            </a:extLst>
          </p:cNvPr>
          <p:cNvSpPr txBox="1"/>
          <p:nvPr/>
        </p:nvSpPr>
        <p:spPr>
          <a:xfrm>
            <a:off x="6600056" y="4715930"/>
            <a:ext cx="2952328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span, .active, </a:t>
            </a:r>
            <a:r>
              <a:rPr lang="en-US" altLang="ko-KR" dirty="0" err="1"/>
              <a:t>span.active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A0FA2-A71E-4925-BFE9-5F32B753554A}"/>
              </a:ext>
            </a:extLst>
          </p:cNvPr>
          <p:cNvSpPr txBox="1"/>
          <p:nvPr/>
        </p:nvSpPr>
        <p:spPr>
          <a:xfrm>
            <a:off x="4223792" y="5539093"/>
            <a:ext cx="5040560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dirty="0"/>
              <a:t>input, #name-input, input[type=text]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415282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확인 문제</a:t>
            </a:r>
            <a:r>
              <a:rPr lang="en-US" altLang="ko-KR" dirty="0"/>
              <a:t>]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88C89-6792-48B8-A3DC-770CCCA2E9CC}"/>
              </a:ext>
            </a:extLst>
          </p:cNvPr>
          <p:cNvSpPr txBox="1"/>
          <p:nvPr/>
        </p:nvSpPr>
        <p:spPr>
          <a:xfrm>
            <a:off x="1487488" y="1124744"/>
            <a:ext cx="8496944" cy="1241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중에서 문서 객체 내부의 글자를 조작하는 속성이 아닌 것은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marL="457200" lvl="2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innerText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	②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textContent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lvl="2">
              <a:lnSpc>
                <a:spcPts val="2700"/>
              </a:lnSpc>
              <a:spcAft>
                <a:spcPts val="600"/>
              </a:spcAft>
            </a:pP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innerHTML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			④ </a:t>
            </a:r>
            <a:r>
              <a:rPr lang="en-US" altLang="ko-KR" sz="200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htmlContent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E83AB4A-39DB-4683-A10F-A36BE35ABCCE}"/>
              </a:ext>
            </a:extLst>
          </p:cNvPr>
          <p:cNvSpPr/>
          <p:nvPr/>
        </p:nvSpPr>
        <p:spPr>
          <a:xfrm>
            <a:off x="6089863" y="1988236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82A8A-0406-4E19-AFDE-F02AFEFDBF4B}"/>
              </a:ext>
            </a:extLst>
          </p:cNvPr>
          <p:cNvSpPr txBox="1"/>
          <p:nvPr/>
        </p:nvSpPr>
        <p:spPr>
          <a:xfrm>
            <a:off x="1487488" y="2996952"/>
            <a:ext cx="9865096" cy="3011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2pPr marL="0" lvl="1">
              <a:lnSpc>
                <a:spcPts val="2700"/>
              </a:lnSpc>
              <a:spcAft>
                <a:spcPts val="600"/>
              </a:spcAft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457200" lvl="2">
              <a:lnSpc>
                <a:spcPts val="2700"/>
              </a:lnSpc>
              <a:spcAft>
                <a:spcPts val="600"/>
              </a:spcAft>
              <a:defRPr sz="20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</a:lstStyle>
          <a:p>
            <a:pPr marL="269875" indent="-269875"/>
            <a:r>
              <a:rPr lang="en-US" altLang="ko-KR" dirty="0"/>
              <a:t>4. 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 </a:t>
            </a:r>
            <a:r>
              <a:rPr lang="en-US" altLang="ko-KR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ko-KR" altLang="en-US" sz="20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 사용하는 스타일 속성들을 자바스크립트 문서 객체에서 점을 찍고 곧바로 사용할 수 있는 형태의 식별자로 변경하기</a:t>
            </a:r>
            <a:endParaRPr lang="en-US" altLang="ko-KR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indent="-269875"/>
            <a:endParaRPr lang="ko-KR" altLang="en-US" sz="20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2"/>
            <a:r>
              <a:rPr lang="ko-KR" altLang="en-US" dirty="0"/>
              <a:t>① </a:t>
            </a:r>
            <a:r>
              <a:rPr lang="en-US" altLang="ko-KR" dirty="0"/>
              <a:t>border-radius →	</a:t>
            </a:r>
          </a:p>
          <a:p>
            <a:pPr lvl="2"/>
            <a:r>
              <a:rPr lang="en-US" altLang="ko-KR" dirty="0"/>
              <a:t>② font-family	→</a:t>
            </a:r>
          </a:p>
          <a:p>
            <a:pPr lvl="2"/>
            <a:r>
              <a:rPr lang="en-US" altLang="ko-KR" dirty="0"/>
              <a:t>③ line-height → 	</a:t>
            </a:r>
          </a:p>
          <a:p>
            <a:pPr lvl="2"/>
            <a:r>
              <a:rPr lang="en-US" altLang="ko-KR" dirty="0"/>
              <a:t>④ width  →</a:t>
            </a:r>
          </a:p>
          <a:p>
            <a:pPr lvl="2"/>
            <a:r>
              <a:rPr lang="en-US" altLang="ko-KR" dirty="0"/>
              <a:t>⑤ box-sizing	→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A5016C3-C531-41A7-8D94-6A0741635C58}"/>
              </a:ext>
            </a:extLst>
          </p:cNvPr>
          <p:cNvSpPr/>
          <p:nvPr/>
        </p:nvSpPr>
        <p:spPr>
          <a:xfrm>
            <a:off x="4655840" y="3965118"/>
            <a:ext cx="2181225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borderRadius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20A3C31D-960C-4456-A6AF-9B372BA510CC}"/>
              </a:ext>
            </a:extLst>
          </p:cNvPr>
          <p:cNvSpPr/>
          <p:nvPr/>
        </p:nvSpPr>
        <p:spPr>
          <a:xfrm>
            <a:off x="4655840" y="4389008"/>
            <a:ext cx="2181225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fontFamily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966395E-C742-4BEE-8D94-E3FD81E518D8}"/>
              </a:ext>
            </a:extLst>
          </p:cNvPr>
          <p:cNvSpPr/>
          <p:nvPr/>
        </p:nvSpPr>
        <p:spPr>
          <a:xfrm>
            <a:off x="4655840" y="4812898"/>
            <a:ext cx="2181225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lineHeight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BB513A5-143B-49FB-BEC9-9204845D9A28}"/>
              </a:ext>
            </a:extLst>
          </p:cNvPr>
          <p:cNvSpPr/>
          <p:nvPr/>
        </p:nvSpPr>
        <p:spPr>
          <a:xfrm>
            <a:off x="4655840" y="5236788"/>
            <a:ext cx="2181225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width </a:t>
            </a:r>
            <a:endParaRPr lang="ko-KR" altLang="en-US" b="1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534379B-D1F7-4AC1-B7CB-93FAC82DD120}"/>
              </a:ext>
            </a:extLst>
          </p:cNvPr>
          <p:cNvSpPr/>
          <p:nvPr/>
        </p:nvSpPr>
        <p:spPr>
          <a:xfrm>
            <a:off x="4655839" y="5660680"/>
            <a:ext cx="2181225" cy="369332"/>
          </a:xfrm>
          <a:prstGeom prst="rect">
            <a:avLst/>
          </a:prstGeom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boxSizing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0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TypeScript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 문서 객체 조작하기</a:t>
            </a:r>
            <a:r>
              <a:rPr lang="en-US" altLang="ko-KR" sz="2400" dirty="0"/>
              <a:t>(1)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가져오기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document.body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코드를 사용하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여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 문서의 </a:t>
            </a:r>
            <a:r>
              <a:rPr lang="en-US" altLang="ko-KR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body </a:t>
            </a:r>
            <a:r>
              <a:rPr lang="ko-KR" altLang="en-US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요소 읽기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head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요소와 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body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요소 내부에 만든 다른 요소들은 다음과 같은 별도의 메소드를 사용</a:t>
            </a:r>
            <a:endParaRPr lang="en-US" altLang="ko-KR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68345"/>
              </p:ext>
            </p:extLst>
          </p:nvPr>
        </p:nvGraphicFramePr>
        <p:xfrm>
          <a:off x="2711624" y="1758516"/>
          <a:ext cx="280181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81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729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document.head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document.body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document.title</a:t>
                      </a:r>
                      <a:endParaRPr lang="en-US" altLang="ko-KR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06FEEE16-3410-4B12-BF9F-7A41F7027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49918"/>
              </p:ext>
            </p:extLst>
          </p:nvPr>
        </p:nvGraphicFramePr>
        <p:xfrm>
          <a:off x="2711624" y="3402112"/>
          <a:ext cx="436098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098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411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선택자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document.querySelectorAll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ysClr val="windowText" lastClr="000000"/>
                          </a:solidFill>
                        </a:rPr>
                        <a:t>선택자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C4EB30-B50D-4B88-BD79-0AFFFAA91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01995"/>
              </p:ext>
            </p:extLst>
          </p:nvPr>
        </p:nvGraphicFramePr>
        <p:xfrm>
          <a:off x="2207568" y="4373000"/>
          <a:ext cx="7488832" cy="1512168"/>
        </p:xfrm>
        <a:graphic>
          <a:graphicData uri="http://schemas.openxmlformats.org/drawingml/2006/table">
            <a:tbl>
              <a:tblPr/>
              <a:tblGrid>
                <a:gridCol w="1504976">
                  <a:extLst>
                    <a:ext uri="{9D8B030D-6E8A-4147-A177-3AD203B41FA5}">
                      <a16:colId xmlns:a16="http://schemas.microsoft.com/office/drawing/2014/main" val="1365903254"/>
                    </a:ext>
                  </a:extLst>
                </a:gridCol>
                <a:gridCol w="2222919">
                  <a:extLst>
                    <a:ext uri="{9D8B030D-6E8A-4147-A177-3AD203B41FA5}">
                      <a16:colId xmlns:a16="http://schemas.microsoft.com/office/drawing/2014/main" val="3740770976"/>
                    </a:ext>
                  </a:extLst>
                </a:gridCol>
                <a:gridCol w="3760937">
                  <a:extLst>
                    <a:ext uri="{9D8B030D-6E8A-4147-A177-3AD203B41FA5}">
                      <a16:colId xmlns:a16="http://schemas.microsoft.com/office/drawing/2014/main" val="3037327478"/>
                    </a:ext>
                  </a:extLst>
                </a:gridCol>
              </a:tblGrid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 형태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60483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 선택자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태그를 가진 요소를 추출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481160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선택자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속성을 가진 요소를 추출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419152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 선택자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클래스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속성을 가진 요소를 추출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04662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 선택자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속성 값을 갖고 있는 요소를 추출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22129"/>
                  </a:ext>
                </a:extLst>
              </a:tr>
              <a:tr h="2520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후손 선택자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_A 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_A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아래에 있는 선택자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_B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선택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688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71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(2)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가져오기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querySelector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메소드를 사용해서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h1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태그를 추출하고 조작하기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querySelector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097946"/>
              </p:ext>
            </p:extLst>
          </p:nvPr>
        </p:nvGraphicFramePr>
        <p:xfrm>
          <a:off x="2063552" y="2204864"/>
          <a:ext cx="855089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0893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729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요소를 읽어들입니다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const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header =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(‘h1’)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텍스트와 스타일을 변경합니다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header.textContent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'HEADERS’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header.style.color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'white'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header.style.backgroundColor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'black'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header.style.padding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'10px'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})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&lt;/script&gt;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&lt;body&gt;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14   &lt;h1&gt;&lt;/h1&gt;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15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4F15DBB7-842B-48A1-B28F-3D36E629FD5B}"/>
              </a:ext>
            </a:extLst>
          </p:cNvPr>
          <p:cNvSpPr txBox="1"/>
          <p:nvPr/>
        </p:nvSpPr>
        <p:spPr>
          <a:xfrm>
            <a:off x="6241143" y="2769333"/>
            <a:ext cx="4577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h1 </a:t>
            </a:r>
            <a:r>
              <a:rPr lang="ko-KR" altLang="en-US" sz="1400" b="0" dirty="0">
                <a:solidFill>
                  <a:srgbClr val="FF0000"/>
                </a:solidFill>
              </a:rPr>
              <a:t>태그 이름으로 요소를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05AE84-0398-4013-97B6-C4A121725471}"/>
              </a:ext>
            </a:extLst>
          </p:cNvPr>
          <p:cNvCxnSpPr/>
          <p:nvPr/>
        </p:nvCxnSpPr>
        <p:spPr>
          <a:xfrm>
            <a:off x="5849815" y="2921732"/>
            <a:ext cx="312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893AF6-851B-4951-898C-CD058811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3784711"/>
            <a:ext cx="4114800" cy="1152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F0C69B-37A5-45F8-936B-38331B20CC51}"/>
              </a:ext>
            </a:extLst>
          </p:cNvPr>
          <p:cNvSpPr txBox="1"/>
          <p:nvPr/>
        </p:nvSpPr>
        <p:spPr>
          <a:xfrm>
            <a:off x="8186411" y="5076238"/>
            <a:ext cx="281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querySelector.html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5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(3)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가져오기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+mn-ea"/>
                <a:ea typeface="+mn-ea"/>
              </a:rPr>
              <a:t>querySelctorAll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문서 객체 여러 개를 배열로 읽어들이는 함수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querySelectorAll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()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09186"/>
              </p:ext>
            </p:extLst>
          </p:nvPr>
        </p:nvGraphicFramePr>
        <p:xfrm>
          <a:off x="2567608" y="2132856"/>
          <a:ext cx="925252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2521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1458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요소를 읽어들입니다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const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headers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document.querySelectorAll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('h1')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//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텍스트와 스타일을 변경합니다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headers.forEach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((header)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header.textContent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'HEADERS’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'white’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header.style.backgroundColor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'black’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header.style.padding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'10px'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  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</a:t>
                      </a:r>
                      <a:r>
                        <a:rPr lang="en-US" altLang="ko-KR" sz="1400" b="0" baseline="0" dirty="0">
                          <a:solidFill>
                            <a:sysClr val="windowText" lastClr="000000"/>
                          </a:solidFill>
                        </a:rPr>
                        <a:t>  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18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19   &lt;h1&gt;&lt;/h1&gt;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 &lt;/body&gt;</a:t>
                      </a:r>
                      <a:endParaRPr lang="en-US" altLang="ko-KR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BD4AC9-E7A0-4DB3-951C-FFC1CB7093B2}"/>
              </a:ext>
            </a:extLst>
          </p:cNvPr>
          <p:cNvCxnSpPr/>
          <p:nvPr/>
        </p:nvCxnSpPr>
        <p:spPr>
          <a:xfrm>
            <a:off x="5275385" y="2905783"/>
            <a:ext cx="1875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10412-F8FE-41C2-B0F6-567123A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29" y="3501008"/>
            <a:ext cx="2912699" cy="2078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8516D6-C805-45F9-A6B1-EECCF6035BC6}"/>
              </a:ext>
            </a:extLst>
          </p:cNvPr>
          <p:cNvSpPr txBox="1"/>
          <p:nvPr/>
        </p:nvSpPr>
        <p:spPr>
          <a:xfrm>
            <a:off x="7765210" y="5651956"/>
            <a:ext cx="281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querySelectorAll.html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6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(4)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글자 조작하기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7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글자 조작하기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78296"/>
              </p:ext>
            </p:extLst>
          </p:nvPr>
        </p:nvGraphicFramePr>
        <p:xfrm>
          <a:off x="3791744" y="2617423"/>
          <a:ext cx="7585885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588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8258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    const a =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('#a')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  const b =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document.querySelector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('#b')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a.textContent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'&lt;h1&gt;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textContent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속성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&lt;/h1&gt;'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b.innerHTML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= '&lt;h1&gt;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innerHTML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속성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&lt;/h1&gt;'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   })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&lt;/script&gt;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&lt;body&gt;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&lt;div id="a"&gt;&lt;/div&gt;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  &lt;div id="b"&gt;&lt;/div&gt;</a:t>
                      </a: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&lt;/body&gt;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25E626-2259-4F86-B738-4054289BD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271358"/>
              </p:ext>
            </p:extLst>
          </p:nvPr>
        </p:nvGraphicFramePr>
        <p:xfrm>
          <a:off x="3791744" y="1144327"/>
          <a:ext cx="6324600" cy="1000125"/>
        </p:xfrm>
        <a:graphic>
          <a:graphicData uri="http://schemas.openxmlformats.org/drawingml/2006/table">
            <a:tbl>
              <a:tblPr/>
              <a:tblGrid>
                <a:gridCol w="2273300">
                  <a:extLst>
                    <a:ext uri="{9D8B030D-6E8A-4147-A177-3AD203B41FA5}">
                      <a16:colId xmlns:a16="http://schemas.microsoft.com/office/drawing/2014/main" val="2586140995"/>
                    </a:ext>
                  </a:extLst>
                </a:gridCol>
                <a:gridCol w="4051300">
                  <a:extLst>
                    <a:ext uri="{9D8B030D-6E8A-4147-A177-3AD203B41FA5}">
                      <a16:colId xmlns:a16="http://schemas.microsoft.com/office/drawing/2014/main" val="210035234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 이름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0983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객체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textContent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문자열을 그대로 기입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43307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innerHTML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문자열을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형식으로 기입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7549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C835F94-EF4C-43E5-B74A-92A91737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280" y="4437112"/>
            <a:ext cx="2051748" cy="1092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DCFD2D-B561-46C9-A595-A528A0B3F3EE}"/>
              </a:ext>
            </a:extLst>
          </p:cNvPr>
          <p:cNvSpPr txBox="1"/>
          <p:nvPr/>
        </p:nvSpPr>
        <p:spPr>
          <a:xfrm>
            <a:off x="1847528" y="536205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innerHTML.html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1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(5)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속성 조작하기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속성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 조작하기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22833"/>
              </p:ext>
            </p:extLst>
          </p:nvPr>
        </p:nvGraphicFramePr>
        <p:xfrm>
          <a:off x="2630290" y="2682132"/>
          <a:ext cx="5666713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713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8258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rects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document.querySelectorAll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('.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</a:t>
                      </a:r>
                    </a:p>
                    <a:p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05     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rects.forEach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((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index) =&gt; {</a:t>
                      </a:r>
                    </a:p>
                    <a:p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06          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`media/cat${index+1}.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`</a:t>
                      </a:r>
                    </a:p>
                    <a:p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07          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rect.setAttribute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 </a:t>
                      </a:r>
                      <a:r>
                        <a:rPr kumimoji="0" lang="en-US" altLang="ko-KR" sz="1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kumimoji="0" lang="en-US" altLang="ko-KR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       })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09   })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   &lt;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class="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img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class="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img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class="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   &lt;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img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class="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"&gt;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25E626-2259-4F86-B738-4054289BD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96939"/>
              </p:ext>
            </p:extLst>
          </p:nvPr>
        </p:nvGraphicFramePr>
        <p:xfrm>
          <a:off x="3791744" y="1052736"/>
          <a:ext cx="6342185" cy="1000125"/>
        </p:xfrm>
        <a:graphic>
          <a:graphicData uri="http://schemas.openxmlformats.org/drawingml/2006/table">
            <a:tbl>
              <a:tblPr/>
              <a:tblGrid>
                <a:gridCol w="3985846">
                  <a:extLst>
                    <a:ext uri="{9D8B030D-6E8A-4147-A177-3AD203B41FA5}">
                      <a16:colId xmlns:a16="http://schemas.microsoft.com/office/drawing/2014/main" val="2586140995"/>
                    </a:ext>
                  </a:extLst>
                </a:gridCol>
                <a:gridCol w="2356339">
                  <a:extLst>
                    <a:ext uri="{9D8B030D-6E8A-4147-A177-3AD203B41FA5}">
                      <a16:colId xmlns:a16="http://schemas.microsoft.com/office/drawing/2014/main" val="210035234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메소드 이름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0983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문서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setAttribute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값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특성 속성에 값을 지정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43307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문서 객체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getAttribute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특정 속성을 추출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7549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BC57360-AB7F-4585-9AF9-07CDB535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42" y="3963092"/>
            <a:ext cx="3511293" cy="17515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1E66F1-05CD-4800-89F0-D2B226C6C897}"/>
              </a:ext>
            </a:extLst>
          </p:cNvPr>
          <p:cNvSpPr txBox="1"/>
          <p:nvPr/>
        </p:nvSpPr>
        <p:spPr>
          <a:xfrm>
            <a:off x="7968208" y="572396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setAttribute.html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965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(6)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91544" y="1124744"/>
            <a:ext cx="8424936" cy="5040560"/>
          </a:xfrm>
        </p:spPr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스타일 조작하기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스타일 조작하기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3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가지 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44749"/>
              </p:ext>
            </p:extLst>
          </p:nvPr>
        </p:nvGraphicFramePr>
        <p:xfrm>
          <a:off x="4155032" y="4221088"/>
          <a:ext cx="38819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93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8258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h1.style.backgroundColor</a:t>
                      </a:r>
                    </a:p>
                    <a:p>
                      <a:pPr latinLnBrk="1"/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h1.style['</a:t>
                      </a:r>
                      <a:r>
                        <a:rPr lang="en-US" altLang="ko-KR" sz="1800" b="0" dirty="0" err="1">
                          <a:solidFill>
                            <a:sysClr val="windowText" lastClr="000000"/>
                          </a:solidFill>
                        </a:rPr>
                        <a:t>backgroundColor</a:t>
                      </a:r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']</a:t>
                      </a:r>
                    </a:p>
                    <a:p>
                      <a:pPr latinLnBrk="1"/>
                      <a:r>
                        <a:rPr lang="en-US" altLang="ko-KR" sz="1800" b="0" dirty="0">
                          <a:solidFill>
                            <a:sysClr val="windowText" lastClr="000000"/>
                          </a:solidFill>
                        </a:rPr>
                        <a:t>h1.style['background-color']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4F15DBB7-842B-48A1-B28F-3D36E629FD5B}"/>
              </a:ext>
            </a:extLst>
          </p:cNvPr>
          <p:cNvSpPr txBox="1"/>
          <p:nvPr/>
        </p:nvSpPr>
        <p:spPr>
          <a:xfrm>
            <a:off x="7536160" y="4299389"/>
            <a:ext cx="3168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dirty="0">
                <a:solidFill>
                  <a:srgbClr val="FF0000"/>
                </a:solidFill>
              </a:rPr>
              <a:t>이 형태를 가장 많이 사용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25E626-2259-4F86-B738-4054289BD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418593"/>
              </p:ext>
            </p:extLst>
          </p:nvPr>
        </p:nvGraphicFramePr>
        <p:xfrm>
          <a:off x="4065369" y="1700808"/>
          <a:ext cx="5767752" cy="1333500"/>
        </p:xfrm>
        <a:graphic>
          <a:graphicData uri="http://schemas.openxmlformats.org/drawingml/2006/table">
            <a:tbl>
              <a:tblPr/>
              <a:tblGrid>
                <a:gridCol w="2473567">
                  <a:extLst>
                    <a:ext uri="{9D8B030D-6E8A-4147-A177-3AD203B41FA5}">
                      <a16:colId xmlns:a16="http://schemas.microsoft.com/office/drawing/2014/main" val="2586140995"/>
                    </a:ext>
                  </a:extLst>
                </a:gridCol>
                <a:gridCol w="3294185">
                  <a:extLst>
                    <a:ext uri="{9D8B030D-6E8A-4147-A177-3AD203B41FA5}">
                      <a16:colId xmlns:a16="http://schemas.microsoft.com/office/drawing/2014/main" val="2100352343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CSS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자바스크립트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style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속성 이름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60983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background-color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backgroundColor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43307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text-align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textAlign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7549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font-size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fontSize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75401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3FF889-32BA-4EB2-86D3-7C03DFC22B2E}"/>
              </a:ext>
            </a:extLst>
          </p:cNvPr>
          <p:cNvCxnSpPr>
            <a:cxnSpLocks/>
          </p:cNvCxnSpPr>
          <p:nvPr/>
        </p:nvCxnSpPr>
        <p:spPr>
          <a:xfrm>
            <a:off x="6949245" y="4415305"/>
            <a:ext cx="44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문서 객체 조작하기</a:t>
            </a:r>
            <a:r>
              <a:rPr lang="en-US" altLang="ko-KR" sz="2400" dirty="0"/>
              <a:t>(6)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+mn-ea"/>
                <a:ea typeface="+mn-ea"/>
              </a:rPr>
              <a:t>스타일 조작하기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25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개의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div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태그를 조작해서 검은색에서 흰색으로 변화하는 그레이디언트를 만드는 코드 만들기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스타일 조작하기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+mn-ea"/>
                <a:ea typeface="+mn-ea"/>
              </a:rPr>
              <a:t>소스 코드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7-1-7.html)</a:t>
            </a:r>
          </a:p>
        </p:txBody>
      </p:sp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757803"/>
              </p:ext>
            </p:extLst>
          </p:nvPr>
        </p:nvGraphicFramePr>
        <p:xfrm>
          <a:off x="1271464" y="2132856"/>
          <a:ext cx="6646985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6985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8258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01 &lt;script&gt;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02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document.addEventListener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', () =&gt; {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03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divs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document.querySelectorAll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('body &gt; div')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04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05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divs.forEach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((div, index) =&gt; {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06       console.log(div, index)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07       const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val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index * 10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08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div.style.height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`10px`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09       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div.style.backgroundColor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 = `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rgba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(${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val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}, ${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val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}, ${</a:t>
                      </a:r>
                      <a:r>
                        <a:rPr lang="en-US" altLang="ko-KR" sz="1400" b="0" dirty="0" err="1">
                          <a:solidFill>
                            <a:sysClr val="windowText" lastClr="000000"/>
                          </a:solidFill>
                        </a:rPr>
                        <a:t>val</a:t>
                      </a: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})`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10  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11   })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12 &lt;/script&gt;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13 &lt;body&gt;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14  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&lt;!-- div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태그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</a:rPr>
                        <a:t>개 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</a:rPr>
                        <a:t>--&gt;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15   &lt;div&gt;&lt;/div&gt;&lt;div&gt;&lt;/div&gt;&lt;div&gt;&lt;/div&gt;&lt;div&gt;&lt;/div&gt;&lt;div&gt;&lt;/div&gt;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16   &lt;div&gt;&lt;/div&gt;&lt;div&gt;&lt;/div&gt;&lt;div&gt;&lt;/div&gt;&lt;div&gt;&lt;/div&gt;&lt;div&gt;&lt;/div&gt;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17   &lt;div&gt;&lt;/div&gt;&lt;div&gt;&lt;/div&gt;&lt;div&gt;&lt;/div&gt;&lt;div&gt;&lt;/div&gt;&lt;div&gt;&lt;/div&gt;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18   &lt;div&gt;&lt;/div&gt;&lt;div&gt;&lt;/div&gt;&lt;div&gt;&lt;/div&gt;&lt;div&gt;&lt;/div&gt;&lt;div&gt;&lt;/div&gt;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19   &lt;div&gt;&lt;/div&gt;&lt;div&gt;&lt;/div&gt;&lt;div&gt;&lt;/div&gt;&lt;div&gt;&lt;/div&gt;&lt;div&gt;&lt;/div&gt;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</a:rPr>
                        <a:t>20 &lt;/body&gt;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4F15DBB7-842B-48A1-B28F-3D36E629FD5B}"/>
              </a:ext>
            </a:extLst>
          </p:cNvPr>
          <p:cNvSpPr txBox="1"/>
          <p:nvPr/>
        </p:nvSpPr>
        <p:spPr>
          <a:xfrm>
            <a:off x="6693071" y="2564904"/>
            <a:ext cx="3170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body 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태그 아래에 있는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div 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태그를 선택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3FF889-32BA-4EB2-86D3-7C03DFC22B2E}"/>
              </a:ext>
            </a:extLst>
          </p:cNvPr>
          <p:cNvCxnSpPr>
            <a:cxnSpLocks/>
          </p:cNvCxnSpPr>
          <p:nvPr/>
        </p:nvCxnSpPr>
        <p:spPr>
          <a:xfrm>
            <a:off x="6252888" y="2718792"/>
            <a:ext cx="44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C61BDF-B64A-4AAA-B051-DC3D36D84328}"/>
              </a:ext>
            </a:extLst>
          </p:cNvPr>
          <p:cNvSpPr txBox="1"/>
          <p:nvPr/>
        </p:nvSpPr>
        <p:spPr>
          <a:xfrm>
            <a:off x="4679166" y="3031486"/>
            <a:ext cx="2461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div 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개수만큼 반복하여 출력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BD1B5-4C86-4B50-BCAB-2B52BE0FFE10}"/>
              </a:ext>
            </a:extLst>
          </p:cNvPr>
          <p:cNvSpPr txBox="1"/>
          <p:nvPr/>
        </p:nvSpPr>
        <p:spPr>
          <a:xfrm>
            <a:off x="4595585" y="3415250"/>
            <a:ext cx="2461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인덱스는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0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부터 </a:t>
            </a:r>
            <a:r>
              <a:rPr lang="en-US" altLang="ko-KR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24</a:t>
            </a:r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까지 반복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36E3C-C64F-4C48-A863-188F169B01BA}"/>
              </a:ext>
            </a:extLst>
          </p:cNvPr>
          <p:cNvSpPr txBox="1"/>
          <p:nvPr/>
        </p:nvSpPr>
        <p:spPr>
          <a:xfrm>
            <a:off x="4726058" y="3672372"/>
            <a:ext cx="44664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baseline="0" dirty="0">
                <a:solidFill>
                  <a:srgbClr val="FF0000"/>
                </a:solidFill>
                <a:latin typeface="PCSJUS+RixVeryGoodPM"/>
              </a:rPr>
              <a:t>크기를 지정할 때는 반드시 단위를 함께 붙여줘야 함 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4B9249-3F8F-4BD9-BD4F-FC36901D7FEA}"/>
              </a:ext>
            </a:extLst>
          </p:cNvPr>
          <p:cNvCxnSpPr>
            <a:cxnSpLocks/>
          </p:cNvCxnSpPr>
          <p:nvPr/>
        </p:nvCxnSpPr>
        <p:spPr>
          <a:xfrm>
            <a:off x="4238983" y="3185374"/>
            <a:ext cx="44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5249A3-6AF9-4921-BE4F-EEF6446DFB11}"/>
              </a:ext>
            </a:extLst>
          </p:cNvPr>
          <p:cNvCxnSpPr>
            <a:cxnSpLocks/>
          </p:cNvCxnSpPr>
          <p:nvPr/>
        </p:nvCxnSpPr>
        <p:spPr>
          <a:xfrm>
            <a:off x="4070370" y="3548588"/>
            <a:ext cx="44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7E3D27-9D73-4550-82A1-DEE15051BAD8}"/>
              </a:ext>
            </a:extLst>
          </p:cNvPr>
          <p:cNvCxnSpPr>
            <a:cxnSpLocks/>
          </p:cNvCxnSpPr>
          <p:nvPr/>
        </p:nvCxnSpPr>
        <p:spPr>
          <a:xfrm>
            <a:off x="4182419" y="3794694"/>
            <a:ext cx="44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85CEF71-645B-4113-8720-CA8883B7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4144457"/>
            <a:ext cx="3960440" cy="1883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FCBBEC-61E0-4FA4-A265-4717F3590755}"/>
              </a:ext>
            </a:extLst>
          </p:cNvPr>
          <p:cNvSpPr txBox="1"/>
          <p:nvPr/>
        </p:nvSpPr>
        <p:spPr>
          <a:xfrm>
            <a:off x="8760296" y="600662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gradient.html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8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13902</TotalTime>
  <Words>3037</Words>
  <Application>Microsoft Office PowerPoint</Application>
  <PresentationFormat>와이드스크린</PresentationFormat>
  <Paragraphs>553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HY헤드라인M</vt:lpstr>
      <vt:lpstr>PCSJUS+RixVeryGoodPM</vt:lpstr>
      <vt:lpstr>YoonV YoonMyungjo100Std_OTF</vt:lpstr>
      <vt:lpstr>굴림</vt:lpstr>
      <vt:lpstr>맑은 고딕</vt:lpstr>
      <vt:lpstr>새굴림</vt:lpstr>
      <vt:lpstr>시스템 서체</vt:lpstr>
      <vt:lpstr>Adobe Garamond Pro Bold</vt:lpstr>
      <vt:lpstr>Arial</vt:lpstr>
      <vt:lpstr>Wingdings</vt:lpstr>
      <vt:lpstr>Wingdings 2</vt:lpstr>
      <vt:lpstr>가을</vt:lpstr>
      <vt:lpstr>PowerPoint 프레젠테이션</vt:lpstr>
      <vt:lpstr>DOM 조작 </vt:lpstr>
      <vt:lpstr>  문서 객체 조작하기(1)</vt:lpstr>
      <vt:lpstr> 문서 객체 조작하기(2)</vt:lpstr>
      <vt:lpstr> 문서 객체 조작하기(3)</vt:lpstr>
      <vt:lpstr> 문서 객체 조작하기(4)</vt:lpstr>
      <vt:lpstr> 문서 객체 조작하기(5)</vt:lpstr>
      <vt:lpstr> 문서 객체 조작하기(6)</vt:lpstr>
      <vt:lpstr> 문서 객체 조작하기(6)</vt:lpstr>
      <vt:lpstr> 문서 객체 조작하기(7)</vt:lpstr>
      <vt:lpstr> 문서 객체 조작하기(9)</vt:lpstr>
      <vt:lpstr>문서 객체 조작하기(9)</vt:lpstr>
      <vt:lpstr>문서 객체 조작하기(10)</vt:lpstr>
      <vt:lpstr>문서 객체 조작하기(10)</vt:lpstr>
      <vt:lpstr>문서 객체 조작하기(11)</vt:lpstr>
      <vt:lpstr>문서 객체 조작하기(11)</vt:lpstr>
      <vt:lpstr>문서 객체 조작하기(11)</vt:lpstr>
      <vt:lpstr>이벤트 활용(1)</vt:lpstr>
      <vt:lpstr>PowerPoint 프레젠테이션</vt:lpstr>
      <vt:lpstr>이벤트 활용(2)</vt:lpstr>
      <vt:lpstr>이벤트 활용(3)</vt:lpstr>
      <vt:lpstr>이벤트 활용(3)</vt:lpstr>
      <vt:lpstr>[정 리]</vt:lpstr>
      <vt:lpstr>[확인 문제]</vt:lpstr>
      <vt:lpstr>[확인 문제]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195</cp:revision>
  <cp:lastPrinted>2021-09-02T14:28:28Z</cp:lastPrinted>
  <dcterms:created xsi:type="dcterms:W3CDTF">2011-08-27T14:53:28Z</dcterms:created>
  <dcterms:modified xsi:type="dcterms:W3CDTF">2023-10-05T11:42:47Z</dcterms:modified>
</cp:coreProperties>
</file>